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DF92-3437-4F4B-AFB5-D4FB12ACF81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C755-8432-4EBA-87D3-42C87A9B6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7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7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3" Type="http://schemas.openxmlformats.org/officeDocument/2006/relationships/image" Target="../media/image2.png" /><Relationship Id="rId7" Type="http://schemas.openxmlformats.org/officeDocument/2006/relationships/hyperlink" Target="http://www.getconnected.org.uk/" TargetMode="Externa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hyperlink" Target="http://www.griefencounter.org/teen-zone" TargetMode="External" /><Relationship Id="rId5" Type="http://schemas.openxmlformats.org/officeDocument/2006/relationships/hyperlink" Target="http://www.childbereavementuk.org/" TargetMode="Externa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8.png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9.png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0.png" /><Relationship Id="rId5" Type="http://schemas.openxmlformats.org/officeDocument/2006/relationships/hyperlink" Target="mailto:https://www.youtube.com/watch?v=b0O0pRAvIB" TargetMode="External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1.png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2.png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3.png" /><Relationship Id="rId4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821540" y="5091448"/>
            <a:ext cx="456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Managing Grief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477621" y="2225563"/>
            <a:ext cx="3250007" cy="2835136"/>
            <a:chOff x="4035696" y="1931834"/>
            <a:chExt cx="3937210" cy="32335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5697" y="1931834"/>
              <a:ext cx="3937209" cy="20375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35696" y="3969349"/>
              <a:ext cx="3937209" cy="119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903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38E62B-570C-416C-A1C8-58DAD53BBA1C}"/>
              </a:ext>
            </a:extLst>
          </p:cNvPr>
          <p:cNvSpPr/>
          <p:nvPr/>
        </p:nvSpPr>
        <p:spPr>
          <a:xfrm>
            <a:off x="543359" y="1626274"/>
            <a:ext cx="671554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200" dirty="0"/>
              <a:t>If you </a:t>
            </a:r>
            <a:r>
              <a:rPr lang="en-US" sz="2200"/>
              <a:t>are struggling, it </a:t>
            </a:r>
            <a:r>
              <a:rPr lang="en-US" sz="2200" dirty="0"/>
              <a:t>might be a good idea to contact someone at school, even if this is just to make someone aware of your situation</a:t>
            </a:r>
            <a:r>
              <a:rPr lang="en-US" sz="2200"/>
              <a:t>. </a:t>
            </a:r>
          </a:p>
          <a:p>
            <a:pPr marL="71755" marR="71755"/>
            <a:endParaRPr lang="en-US" sz="2200"/>
          </a:p>
          <a:p>
            <a:pPr marL="71755" marR="71755"/>
            <a:r>
              <a:rPr lang="en-US" sz="2200"/>
              <a:t>If </a:t>
            </a:r>
            <a:r>
              <a:rPr lang="en-US" sz="2200" dirty="0"/>
              <a:t>you or someone you know would like support, someone to talk to, or even just a bit of advice, these websites </a:t>
            </a:r>
            <a:r>
              <a:rPr lang="en-US" sz="2200"/>
              <a:t>might be </a:t>
            </a:r>
            <a:r>
              <a:rPr lang="en-US" sz="2200" dirty="0"/>
              <a:t>a good place </a:t>
            </a:r>
            <a:r>
              <a:rPr lang="en-US" sz="2200"/>
              <a:t>to start:</a:t>
            </a:r>
            <a:endParaRPr lang="en-GB" sz="2200" dirty="0"/>
          </a:p>
          <a:p>
            <a:pPr marL="71755" marR="71755"/>
            <a:r>
              <a:rPr lang="en-GB" dirty="0"/>
              <a:t> 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" marR="71755"/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www.childbereavementuk.org</a:t>
            </a:r>
            <a:endParaRPr lang="en-US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" marR="71755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" marR="71755"/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www.griefencounter.org/teen-zone</a:t>
            </a:r>
            <a:endParaRPr lang="en-US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" marR="71755"/>
            <a:endParaRPr lang="en-US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" marR="71755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www.getconnected.org.uk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" marR="71755"/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A4FF20-0246-4E2B-BD83-2BE10A1533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1499" y="1694513"/>
            <a:ext cx="4037142" cy="22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6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25362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pic>
        <p:nvPicPr>
          <p:cNvPr id="13" name="Picture 12" descr="Image result for discussion clip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54" y="4597242"/>
            <a:ext cx="1012825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098FB8-BCF9-4815-9B47-ED008D61F171}"/>
              </a:ext>
            </a:extLst>
          </p:cNvPr>
          <p:cNvSpPr/>
          <p:nvPr/>
        </p:nvSpPr>
        <p:spPr>
          <a:xfrm>
            <a:off x="989672" y="2511880"/>
            <a:ext cx="4295407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655" marR="7175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Arial" panose="020B0604020202020204" pitchFamily="34" charset="0"/>
              </a:rPr>
              <a:t>What does grief mean? </a:t>
            </a:r>
          </a:p>
          <a:p>
            <a:pPr marL="414655" marR="7175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14655" marR="7175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14655" marR="7175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Arial" panose="020B0604020202020204" pitchFamily="34" charset="0"/>
              </a:rPr>
              <a:t>What is a bereavement?</a:t>
            </a:r>
            <a:endParaRPr lang="en-GB" sz="2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D4A39-CB5D-4B30-ABB7-64C8EB5AA3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334" y="2991239"/>
            <a:ext cx="3030880" cy="24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0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919591-0AD7-499B-BA99-2ED8F003BAAD}"/>
              </a:ext>
            </a:extLst>
          </p:cNvPr>
          <p:cNvSpPr/>
          <p:nvPr/>
        </p:nvSpPr>
        <p:spPr>
          <a:xfrm>
            <a:off x="4980493" y="1692133"/>
            <a:ext cx="6096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71755" lvl="0" indent="-342900">
              <a:buFont typeface="Arial" panose="020B0604020202020204" pitchFamily="34" charset="0"/>
              <a:buChar char="-"/>
            </a:pPr>
            <a:r>
              <a:rPr lang="en-US" sz="2200" dirty="0"/>
              <a:t>Why have you ordered them in this way? What aspects of the more serious forms of grief are missing from the less serious?  </a:t>
            </a:r>
          </a:p>
          <a:p>
            <a:pPr marL="342900" marR="71755" lvl="0" indent="-342900">
              <a:buFont typeface="Arial" panose="020B0604020202020204" pitchFamily="34" charset="0"/>
              <a:buChar char="-"/>
            </a:pPr>
            <a:endParaRPr lang="en-GB" sz="2200" dirty="0"/>
          </a:p>
          <a:p>
            <a:pPr marL="342900" marR="71755" lvl="0" indent="-342900">
              <a:buFont typeface="Arial" panose="020B0604020202020204" pitchFamily="34" charset="0"/>
              <a:buChar char="-"/>
            </a:pPr>
            <a:r>
              <a:rPr lang="en-US" sz="2200" dirty="0"/>
              <a:t>Do you have an experience like any that have been described? </a:t>
            </a:r>
          </a:p>
          <a:p>
            <a:pPr marL="342900" marR="71755" lvl="0" indent="-342900">
              <a:buFont typeface="Arial" panose="020B0604020202020204" pitchFamily="34" charset="0"/>
              <a:buChar char="-"/>
            </a:pPr>
            <a:endParaRPr lang="en-GB" sz="2200" dirty="0"/>
          </a:p>
          <a:p>
            <a:pPr marL="342900" marR="71755" lvl="0" indent="-342900">
              <a:buFont typeface="Arial" panose="020B0604020202020204" pitchFamily="34" charset="0"/>
              <a:buChar char="-"/>
            </a:pPr>
            <a:r>
              <a:rPr lang="en-US" sz="2200" dirty="0"/>
              <a:t>How might experiencing some of the losses described effect you personally? How would you feel emotionally, spiritually and how might it affect your </a:t>
            </a:r>
            <a:r>
              <a:rPr lang="en-US" sz="2200"/>
              <a:t>physical and </a:t>
            </a:r>
            <a:r>
              <a:rPr lang="en-US" sz="2200" dirty="0"/>
              <a:t>mental health? How might it </a:t>
            </a:r>
            <a:r>
              <a:rPr lang="en-US" sz="2200"/>
              <a:t>affect your </a:t>
            </a:r>
            <a:r>
              <a:rPr lang="en-US" sz="2200" dirty="0"/>
              <a:t>purpose and meaning in life? </a:t>
            </a:r>
            <a:endParaRPr lang="en-GB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92EBCF-B0D3-4806-968B-82B18EE394A2}"/>
              </a:ext>
            </a:extLst>
          </p:cNvPr>
          <p:cNvSpPr/>
          <p:nvPr/>
        </p:nvSpPr>
        <p:spPr>
          <a:xfrm>
            <a:off x="575218" y="1692133"/>
            <a:ext cx="37364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Discuss as a small group the different type of ‘loss’ you might experience during your life. </a:t>
            </a:r>
          </a:p>
          <a:p>
            <a:endParaRPr lang="en-US" sz="2400" dirty="0"/>
          </a:p>
          <a:p>
            <a:r>
              <a:rPr lang="en-US" sz="2400" dirty="0"/>
              <a:t>Put these </a:t>
            </a:r>
            <a:r>
              <a:rPr lang="en-US" sz="2400"/>
              <a:t>experiences in </a:t>
            </a:r>
            <a:r>
              <a:rPr lang="en-US" sz="2400" dirty="0"/>
              <a:t>order from most serious to </a:t>
            </a:r>
            <a:r>
              <a:rPr lang="en-US" sz="2400"/>
              <a:t>least serious.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2E295-368F-4C81-A026-7CEF12905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179" y="4623361"/>
            <a:ext cx="1852269" cy="184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2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1A2BA6-9455-4FF3-B84D-9DFA946E09E2}"/>
              </a:ext>
            </a:extLst>
          </p:cNvPr>
          <p:cNvSpPr/>
          <p:nvPr/>
        </p:nvSpPr>
        <p:spPr>
          <a:xfrm>
            <a:off x="3900744" y="1363328"/>
            <a:ext cx="750059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200" b="1" dirty="0"/>
              <a:t>Responding to others</a:t>
            </a:r>
          </a:p>
          <a:p>
            <a:pPr marL="71755" marR="71755"/>
            <a:endParaRPr lang="en-GB" sz="2200" dirty="0"/>
          </a:p>
          <a:p>
            <a:pPr marL="71755" marR="71755"/>
            <a:r>
              <a:rPr lang="en-US" sz="2200" dirty="0"/>
              <a:t>How might you go about responding to a friend or </a:t>
            </a:r>
            <a:r>
              <a:rPr lang="en-US" sz="2200"/>
              <a:t>somebody who </a:t>
            </a:r>
            <a:r>
              <a:rPr lang="en-US" sz="2200" dirty="0"/>
              <a:t>you </a:t>
            </a:r>
            <a:r>
              <a:rPr lang="en-US" sz="2200"/>
              <a:t>know that </a:t>
            </a:r>
            <a:r>
              <a:rPr lang="en-US" sz="2200" dirty="0"/>
              <a:t>might be going through a bereavement or grief over a loss </a:t>
            </a:r>
            <a:r>
              <a:rPr lang="en-US" sz="2200"/>
              <a:t>of someone/something</a:t>
            </a:r>
            <a:r>
              <a:rPr lang="en-US" sz="2200" dirty="0"/>
              <a:t>? </a:t>
            </a:r>
            <a:endParaRPr lang="en-GB" sz="2200" dirty="0"/>
          </a:p>
          <a:p>
            <a:pPr marL="71755" marR="71755"/>
            <a:r>
              <a:rPr lang="en-US" sz="2200" dirty="0"/>
              <a:t> </a:t>
            </a:r>
            <a:endParaRPr lang="en-GB" sz="2200" dirty="0"/>
          </a:p>
          <a:p>
            <a:pPr marL="71755" marR="71755"/>
            <a:r>
              <a:rPr lang="en-US" sz="2200" dirty="0"/>
              <a:t>Role play a simple scenario between </a:t>
            </a:r>
            <a:r>
              <a:rPr lang="en-US" sz="2200"/>
              <a:t>two friends, where one has </a:t>
            </a:r>
            <a:r>
              <a:rPr lang="en-US" sz="2200" dirty="0"/>
              <a:t>experienced </a:t>
            </a:r>
            <a:r>
              <a:rPr lang="en-US" sz="2200"/>
              <a:t>a loss, </a:t>
            </a:r>
            <a:r>
              <a:rPr lang="en-US" sz="2200" dirty="0"/>
              <a:t>to demonstrate the types of responses that might be appropriate. </a:t>
            </a:r>
            <a:endParaRPr lang="en-GB" sz="2200" dirty="0"/>
          </a:p>
          <a:p>
            <a:pPr marL="71755" marR="71755"/>
            <a:r>
              <a:rPr lang="en-US" sz="2200" dirty="0"/>
              <a:t> </a:t>
            </a:r>
            <a:endParaRPr lang="en-GB" sz="2200" dirty="0"/>
          </a:p>
          <a:p>
            <a:pPr marL="342900" marR="71755" lvl="0" indent="-342900">
              <a:buFont typeface="Arial" panose="020B0604020202020204" pitchFamily="34" charset="0"/>
              <a:buChar char="-"/>
            </a:pPr>
            <a:r>
              <a:rPr lang="en-US" sz="2200"/>
              <a:t>Which </a:t>
            </a:r>
            <a:r>
              <a:rPr lang="en-US" sz="2200" dirty="0"/>
              <a:t>virtues might you exhibit in your response to someone in grief? </a:t>
            </a:r>
          </a:p>
          <a:p>
            <a:pPr marL="342900" marR="71755" lvl="0" indent="-342900">
              <a:buFont typeface="Arial" panose="020B0604020202020204" pitchFamily="34" charset="0"/>
              <a:buChar char="-"/>
            </a:pPr>
            <a:endParaRPr lang="en-GB" sz="2200" dirty="0"/>
          </a:p>
          <a:p>
            <a:pPr marL="342900" marR="71755" lvl="0" indent="-342900">
              <a:buFont typeface="Arial" panose="020B0604020202020204" pitchFamily="34" charset="0"/>
              <a:buChar char="-"/>
            </a:pPr>
            <a:r>
              <a:rPr lang="en-US" sz="2200" dirty="0"/>
              <a:t>Why are those virtues so important when someone is experiencing grief and pain?</a:t>
            </a:r>
            <a:endParaRPr lang="en-GB" sz="2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C33933-487D-4A52-8791-8644AAAC1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343" y="1828676"/>
            <a:ext cx="2630397" cy="42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6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8A4190-1935-4E7E-9C1C-A93BC64FFD42}"/>
              </a:ext>
            </a:extLst>
          </p:cNvPr>
          <p:cNvSpPr/>
          <p:nvPr/>
        </p:nvSpPr>
        <p:spPr>
          <a:xfrm>
            <a:off x="587604" y="1440782"/>
            <a:ext cx="639765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200" b="1" dirty="0"/>
              <a:t>Pain to sadness</a:t>
            </a:r>
            <a:endParaRPr lang="en-GB" sz="2200" b="1" dirty="0"/>
          </a:p>
          <a:p>
            <a:pPr marL="71755" marR="71755"/>
            <a:endParaRPr lang="en-US" sz="2200"/>
          </a:p>
          <a:p>
            <a:pPr marL="71755" marR="71755"/>
            <a:r>
              <a:rPr lang="en-US" sz="2200"/>
              <a:t>Watch </a:t>
            </a:r>
            <a:r>
              <a:rPr lang="en-US" sz="2200" dirty="0"/>
              <a:t>the video interview with </a:t>
            </a:r>
            <a:r>
              <a:rPr lang="en-US" sz="2200"/>
              <a:t>the Speakmans </a:t>
            </a:r>
            <a:r>
              <a:rPr lang="en-US" sz="2200" dirty="0"/>
              <a:t>about the stages of grief and answer the following questions</a:t>
            </a:r>
            <a:endParaRPr lang="en-GB" sz="2200" dirty="0"/>
          </a:p>
          <a:p>
            <a:pPr marR="71755"/>
            <a:r>
              <a:rPr lang="en-US" sz="2200" dirty="0"/>
              <a:t> </a:t>
            </a:r>
            <a:endParaRPr lang="en-GB" sz="2200" dirty="0"/>
          </a:p>
          <a:p>
            <a:pPr marL="342900" marR="71755" lvl="0" indent="-342900">
              <a:buFont typeface="Arial" panose="020B0604020202020204" pitchFamily="34" charset="0"/>
              <a:buChar char="-"/>
            </a:pPr>
            <a:r>
              <a:rPr lang="en-US" sz="2200" dirty="0"/>
              <a:t>Do you agree that grief is a journey from pain to sadness? Why or why not?</a:t>
            </a:r>
            <a:endParaRPr lang="en-GB" sz="2200" dirty="0"/>
          </a:p>
          <a:p>
            <a:pPr marL="342900" marR="71755" lvl="0" indent="-342900">
              <a:buFont typeface="Arial" panose="020B0604020202020204" pitchFamily="34" charset="0"/>
              <a:buChar char="-"/>
            </a:pPr>
            <a:r>
              <a:rPr lang="en-US" sz="2200" dirty="0"/>
              <a:t>Why is a person’s death not the end, according to the woman in the video?</a:t>
            </a:r>
            <a:endParaRPr lang="en-GB" sz="2200" dirty="0"/>
          </a:p>
          <a:p>
            <a:pPr marL="342900" marR="71755" lvl="0" indent="-342900">
              <a:buFont typeface="Arial" panose="020B0604020202020204" pitchFamily="34" charset="0"/>
              <a:buChar char="-"/>
            </a:pPr>
            <a:r>
              <a:rPr lang="en-US" sz="2200" dirty="0"/>
              <a:t>Explain the advantages and disadvantages of considering grief as a journey.</a:t>
            </a:r>
            <a:endParaRPr lang="en-GB" sz="2200" dirty="0"/>
          </a:p>
          <a:p>
            <a:pPr marL="342900" marR="71755" lvl="0" indent="-342900">
              <a:buFont typeface="Arial" panose="020B0604020202020204" pitchFamily="34" charset="0"/>
              <a:buChar char="-"/>
            </a:pPr>
            <a:r>
              <a:rPr lang="en-US" sz="2200" dirty="0"/>
              <a:t>Do you agree with the woman’s statement </a:t>
            </a:r>
            <a:r>
              <a:rPr lang="en-US" sz="2200"/>
              <a:t>that a </a:t>
            </a:r>
            <a:r>
              <a:rPr lang="en-US" sz="2200" dirty="0"/>
              <a:t>loved one’s death is ‘not the end’?</a:t>
            </a:r>
            <a:endParaRPr lang="en-GB" sz="2200" dirty="0"/>
          </a:p>
          <a:p>
            <a:pPr marL="342900" marR="71755" lvl="0" indent="-342900">
              <a:buFont typeface="Arial" panose="020B0604020202020204" pitchFamily="34" charset="0"/>
              <a:buChar char="-"/>
            </a:pPr>
            <a:r>
              <a:rPr lang="en-US" sz="2200" dirty="0"/>
              <a:t>Are there any </a:t>
            </a:r>
            <a:r>
              <a:rPr lang="en-US" sz="2200"/>
              <a:t>positives that can </a:t>
            </a:r>
            <a:r>
              <a:rPr lang="en-US" sz="2200" dirty="0"/>
              <a:t>come from grief? </a:t>
            </a:r>
            <a:endParaRPr lang="en-GB" sz="2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AE29EB05-928A-48A6-BD4F-56D2041A3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7948" y="2780664"/>
            <a:ext cx="4050597" cy="222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3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108D7C-F3A3-4E7E-95E4-E88D285C2BA4}"/>
              </a:ext>
            </a:extLst>
          </p:cNvPr>
          <p:cNvSpPr/>
          <p:nvPr/>
        </p:nvSpPr>
        <p:spPr>
          <a:xfrm>
            <a:off x="537953" y="1400197"/>
            <a:ext cx="31265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b="1"/>
              <a:t>Five </a:t>
            </a:r>
            <a:r>
              <a:rPr lang="en-US" sz="2400" b="1" dirty="0"/>
              <a:t>s</a:t>
            </a:r>
            <a:r>
              <a:rPr lang="en-US" sz="2400" b="1"/>
              <a:t>tages </a:t>
            </a:r>
            <a:r>
              <a:rPr lang="en-US" sz="2400" b="1" dirty="0"/>
              <a:t>of grief</a:t>
            </a:r>
          </a:p>
          <a:p>
            <a:pPr marL="71755" marR="71755"/>
            <a:endParaRPr lang="en-GB" sz="2200" dirty="0"/>
          </a:p>
          <a:p>
            <a:pPr marL="71755" marR="71755"/>
            <a:r>
              <a:rPr lang="en-GB" sz="2200" dirty="0"/>
              <a:t>Grief manifests itself in five stages. This is a model designed by </a:t>
            </a:r>
            <a:r>
              <a:rPr lang="en-US" sz="2200"/>
              <a:t>Elisabeth Kübler-Ross,</a:t>
            </a:r>
            <a:r>
              <a:rPr lang="en-GB" sz="2200"/>
              <a:t> </a:t>
            </a:r>
            <a:r>
              <a:rPr lang="en-GB" sz="2200" dirty="0"/>
              <a:t>a </a:t>
            </a:r>
            <a:r>
              <a:rPr lang="en-GB" sz="2200"/>
              <a:t>Swiss psychiatrist</a:t>
            </a:r>
            <a:r>
              <a:rPr lang="en-US" sz="2200"/>
              <a:t>,</a:t>
            </a:r>
            <a:r>
              <a:rPr lang="en-GB" sz="2200"/>
              <a:t> </a:t>
            </a:r>
            <a:r>
              <a:rPr lang="en-GB" sz="2200" dirty="0"/>
              <a:t>which helpfully gives a framework for the emotions and journey that people experience </a:t>
            </a:r>
            <a:r>
              <a:rPr lang="en-GB" sz="2200"/>
              <a:t>when losing </a:t>
            </a:r>
            <a:r>
              <a:rPr lang="en-GB" sz="2200" dirty="0"/>
              <a:t>someone in their life. </a:t>
            </a:r>
          </a:p>
          <a:p>
            <a:pPr marL="71755" marR="71755"/>
            <a:r>
              <a:rPr lang="en-US" dirty="0"/>
              <a:t> </a:t>
            </a:r>
            <a:endParaRPr lang="en-GB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F89428-6B23-46F6-A77A-4C48B2FFE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667" y="1277648"/>
            <a:ext cx="6992577" cy="52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9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F010CE-AA76-4E19-8F9F-86ECB7552F51}"/>
              </a:ext>
            </a:extLst>
          </p:cNvPr>
          <p:cNvSpPr/>
          <p:nvPr/>
        </p:nvSpPr>
        <p:spPr>
          <a:xfrm>
            <a:off x="339365" y="1389464"/>
            <a:ext cx="807877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en-US" sz="2200" dirty="0"/>
              <a:t>This is a description of how the framework might help someone.</a:t>
            </a:r>
            <a:endParaRPr lang="en-GB" sz="2200" dirty="0"/>
          </a:p>
          <a:p>
            <a:pPr marL="71755" marR="71755" algn="just"/>
            <a:r>
              <a:rPr lang="en-US" sz="2200" dirty="0"/>
              <a:t> </a:t>
            </a:r>
            <a:endParaRPr lang="en-GB" sz="2200" dirty="0"/>
          </a:p>
          <a:p>
            <a:pPr marL="71755" marR="71755" algn="just"/>
            <a:r>
              <a:rPr lang="en-US" sz="2200" dirty="0"/>
              <a:t>The five stages, </a:t>
            </a:r>
            <a:r>
              <a:rPr lang="en-US" sz="2200" b="1" dirty="0"/>
              <a:t>denial, anger, bargaining, depression </a:t>
            </a:r>
            <a:r>
              <a:rPr lang="en-US" sz="2200" dirty="0"/>
              <a:t>and </a:t>
            </a:r>
            <a:r>
              <a:rPr lang="en-US" sz="2200" b="1" dirty="0"/>
              <a:t>acceptance</a:t>
            </a:r>
            <a:r>
              <a:rPr lang="en-US" sz="2200" dirty="0"/>
              <a:t> are a part of the framework that makes up our learning to live with the one we lost. They are tools to help us frame and identify what we may be feeling</a:t>
            </a:r>
            <a:r>
              <a:rPr lang="en-US" sz="2200"/>
              <a:t>. However, </a:t>
            </a:r>
            <a:r>
              <a:rPr lang="en-US" sz="2200" dirty="0"/>
              <a:t>they are not stops on some linear timeline in grief. Not everyone goes through all of them or in a prescribed order. The hope is that with these stages comes the knowledge </a:t>
            </a:r>
            <a:r>
              <a:rPr lang="en-US" sz="2200"/>
              <a:t>of grief’s </a:t>
            </a:r>
            <a:r>
              <a:rPr lang="en-US" sz="2200" dirty="0"/>
              <a:t>terrain, making us better equipped to cope with life and loss. At times, people in grief will often report more stages. Just remember your grief is as unique as you are.</a:t>
            </a:r>
            <a:endParaRPr lang="en-GB" sz="2200" dirty="0"/>
          </a:p>
          <a:p>
            <a:pPr marL="71755" marR="71755" algn="just"/>
            <a:r>
              <a:rPr lang="en-GB" sz="2200" dirty="0"/>
              <a:t> </a:t>
            </a:r>
          </a:p>
          <a:p>
            <a:pPr marL="71755" marR="71755" algn="just"/>
            <a:r>
              <a:rPr lang="en-GB" sz="2200" dirty="0"/>
              <a:t>Read through </a:t>
            </a:r>
            <a:r>
              <a:rPr lang="en-GB" sz="2200"/>
              <a:t>the </a:t>
            </a:r>
            <a:r>
              <a:rPr lang="en-US" sz="2200"/>
              <a:t>five</a:t>
            </a:r>
            <a:r>
              <a:rPr lang="en-GB" sz="2200"/>
              <a:t> </a:t>
            </a:r>
            <a:r>
              <a:rPr lang="en-GB" sz="2200" dirty="0"/>
              <a:t>stages on the PowerPoint and discuss with a small group what a person might do or say in each of these stages.</a:t>
            </a:r>
          </a:p>
          <a:p>
            <a:pPr marL="71755" marR="71755" algn="just"/>
            <a:r>
              <a:rPr lang="en-GB" sz="2200" dirty="0"/>
              <a:t> 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6FD63C-6917-4E35-AC81-2196145C1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578" y="2816248"/>
            <a:ext cx="3183057" cy="23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50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ACC968-A878-404B-82A0-A4E0ADF3D6C7}"/>
              </a:ext>
            </a:extLst>
          </p:cNvPr>
          <p:cNvSpPr/>
          <p:nvPr/>
        </p:nvSpPr>
        <p:spPr>
          <a:xfrm>
            <a:off x="672445" y="1707973"/>
            <a:ext cx="784938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b="1" dirty="0"/>
              <a:t>Elizabeth Davidson’s story</a:t>
            </a:r>
          </a:p>
          <a:p>
            <a:pPr marL="71755" marR="71755"/>
            <a:endParaRPr lang="en-GB" sz="2200" dirty="0"/>
          </a:p>
          <a:p>
            <a:pPr marL="71755" marR="71755"/>
            <a:r>
              <a:rPr lang="en-US" sz="2400" dirty="0"/>
              <a:t>Read through the story of Elizabeth Davidson who tragically lost her daughter in a car accident. </a:t>
            </a:r>
            <a:endParaRPr lang="en-GB" sz="2400" dirty="0"/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  <a:p>
            <a:pPr marL="342900" marR="71755" lvl="0" indent="-342900">
              <a:buFont typeface="Arial" panose="020B0604020202020204" pitchFamily="34" charset="0"/>
              <a:buChar char="-"/>
            </a:pPr>
            <a:r>
              <a:rPr lang="en-US" sz="2400" dirty="0"/>
              <a:t>What stages of grief do we hear in what Elizabeth Davidson has to say about her daughter?</a:t>
            </a:r>
          </a:p>
          <a:p>
            <a:pPr marL="342900" marR="71755" lvl="0" indent="-342900">
              <a:buFont typeface="Arial" panose="020B0604020202020204" pitchFamily="34" charset="0"/>
              <a:buChar char="-"/>
            </a:pPr>
            <a:endParaRPr lang="en-GB" sz="2400" dirty="0"/>
          </a:p>
          <a:p>
            <a:pPr marL="342900" marR="71755" lvl="0" indent="-342900">
              <a:buFont typeface="Arial" panose="020B0604020202020204" pitchFamily="34" charset="0"/>
              <a:buChar char="-"/>
            </a:pPr>
            <a:r>
              <a:rPr lang="en-US" sz="2400" dirty="0"/>
              <a:t>Thinking back to what you discussed about responding to grief in your own lives and </a:t>
            </a:r>
            <a:r>
              <a:rPr lang="en-US" sz="2400"/>
              <a:t>the lives of others, </a:t>
            </a:r>
            <a:r>
              <a:rPr lang="en-US" sz="2400" dirty="0"/>
              <a:t>would you add anything to your observations based on what you have heard in this case study?</a:t>
            </a:r>
            <a:r>
              <a:rPr lang="en-US" sz="2200" dirty="0"/>
              <a:t> </a:t>
            </a:r>
            <a:endParaRPr lang="en-GB" sz="2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4BB87-5ADE-42C1-B6A2-F0A87E0DD25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132798" y="2442857"/>
            <a:ext cx="1617601" cy="26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2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id="{7CF4ED9A-B127-464C-994A-51E251E8F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70" y="2130677"/>
            <a:ext cx="5024486" cy="4336331"/>
          </a:xfrm>
          <a:prstGeom prst="rect">
            <a:avLst/>
          </a:prstGeom>
          <a:noFill/>
          <a:ln w="25400">
            <a:solidFill>
              <a:schemeClr val="dk1">
                <a:lumMod val="0"/>
                <a:lumOff val="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Hi my friend, sorry it’s taken me such a long time to get in touch but I’m still trying to get to grips with what has happened. My emotions are so up and down and I feel so angry at losing my brother. The rest of my family just seem to cry and I feel so mad! What do you think? I don’t know if what I’m feeling is normal. How long will this process take do you think? Sorry to be a pain but I knew I could turn to you.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Ellen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B1BE8-89D9-47DC-8335-EE4431ADC0CE}"/>
              </a:ext>
            </a:extLst>
          </p:cNvPr>
          <p:cNvSpPr/>
          <p:nvPr/>
        </p:nvSpPr>
        <p:spPr>
          <a:xfrm>
            <a:off x="6376852" y="1445647"/>
            <a:ext cx="50244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200" dirty="0"/>
              <a:t>Read through the case study with Ellen and try imagine how you would respond to her situation. 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115764-49FF-47CA-9C65-996D65D24E26}"/>
              </a:ext>
            </a:extLst>
          </p:cNvPr>
          <p:cNvSpPr/>
          <p:nvPr/>
        </p:nvSpPr>
        <p:spPr>
          <a:xfrm>
            <a:off x="5841095" y="2718892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marR="71755" algn="just"/>
            <a:r>
              <a:rPr lang="en-US" sz="2200" dirty="0"/>
              <a:t>Write Ellen a message in response. </a:t>
            </a:r>
            <a:r>
              <a:rPr lang="en-GB" sz="2200" dirty="0"/>
              <a:t>Your message must be detailed, describing the stages of grief, what Ellen is likely to experience and the best ways you can support her. </a:t>
            </a:r>
          </a:p>
          <a:p>
            <a:pPr marL="71755" marR="71755" algn="just"/>
            <a:endParaRPr lang="en-GB" sz="2200" dirty="0"/>
          </a:p>
          <a:p>
            <a:pPr marL="71755" marR="71755" algn="just"/>
            <a:r>
              <a:rPr lang="en-GB" sz="2200" dirty="0"/>
              <a:t>Use some of the new terminology that you’ve learned today in your response and why particular activities might be helpful for her grieving process.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F887D9-A311-4A9F-AA2C-0A0781037C14}"/>
              </a:ext>
            </a:extLst>
          </p:cNvPr>
          <p:cNvSpPr txBox="1"/>
          <p:nvPr/>
        </p:nvSpPr>
        <p:spPr>
          <a:xfrm>
            <a:off x="455970" y="1422968"/>
            <a:ext cx="22624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2676665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855</Words>
  <Application>Microsoft Office PowerPoint</Application>
  <PresentationFormat>Widescreen</PresentationFormat>
  <Paragraphs>66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Claire Jackson</cp:lastModifiedBy>
  <cp:revision>113</cp:revision>
  <dcterms:created xsi:type="dcterms:W3CDTF">2019-06-06T13:36:27Z</dcterms:created>
  <dcterms:modified xsi:type="dcterms:W3CDTF">2020-06-03T12:14:10Z</dcterms:modified>
</cp:coreProperties>
</file>